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1" r:id="rId4"/>
    <p:sldId id="258" r:id="rId5"/>
    <p:sldId id="272" r:id="rId6"/>
    <p:sldId id="260" r:id="rId7"/>
    <p:sldId id="268" r:id="rId8"/>
    <p:sldId id="269" r:id="rId9"/>
    <p:sldId id="270" r:id="rId10"/>
    <p:sldId id="259" r:id="rId11"/>
    <p:sldId id="261" r:id="rId12"/>
    <p:sldId id="262" r:id="rId13"/>
    <p:sldId id="273" r:id="rId14"/>
    <p:sldId id="263" r:id="rId15"/>
    <p:sldId id="264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94660"/>
  </p:normalViewPr>
  <p:slideViewPr>
    <p:cSldViewPr>
      <p:cViewPr varScale="1">
        <p:scale>
          <a:sx n="68" d="100"/>
          <a:sy n="68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F70362F-561C-4DAF-A3A8-0726E72E8639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C46E33C-0397-4F57-83D7-2DC2EDA20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Семейные </a:t>
            </a:r>
            <a:r>
              <a:rPr lang="ru-RU" dirty="0" smtClean="0"/>
              <a:t>конфликты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</a:t>
            </a:r>
            <a:r>
              <a:rPr lang="ru-RU" dirty="0" smtClean="0"/>
              <a:t>6.1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Классификация семейных конфликтов (по С.М. Емельянову)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844824"/>
          <a:ext cx="8507288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384"/>
                <a:gridCol w="2160240"/>
                <a:gridCol w="2232248"/>
                <a:gridCol w="3744416"/>
              </a:tblGrid>
              <a:tr h="612696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Основание классификации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Тип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Основная причина</a:t>
                      </a:r>
                      <a:endParaRPr lang="ru-RU" dirty="0"/>
                    </a:p>
                  </a:txBody>
                  <a:tcPr/>
                </a:tc>
              </a:tr>
              <a:tr h="213360"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Субъекты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Супружеские конфликты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Весь спектр семейных</a:t>
                      </a:r>
                      <a:r>
                        <a:rPr lang="ru-RU" baseline="0" dirty="0" smtClean="0"/>
                        <a:t> конфликтов</a:t>
                      </a:r>
                      <a:endParaRPr lang="ru-RU" dirty="0"/>
                    </a:p>
                  </a:txBody>
                  <a:tcPr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Родители - дети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Издержки воспитания детей;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ригидность семейных отношений; возрастные кризисы детей.</a:t>
                      </a:r>
                      <a:endParaRPr lang="ru-RU" dirty="0"/>
                    </a:p>
                  </a:txBody>
                  <a:tcPr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Малая</a:t>
                      </a:r>
                      <a:r>
                        <a:rPr lang="ru-RU" baseline="0" dirty="0" smtClean="0"/>
                        <a:t> семья - родственники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Авторитарное</a:t>
                      </a:r>
                      <a:r>
                        <a:rPr lang="ru-RU" baseline="0" dirty="0" smtClean="0"/>
                        <a:t> в</a:t>
                      </a:r>
                      <a:r>
                        <a:rPr lang="ru-RU" dirty="0" smtClean="0"/>
                        <a:t>мешательство родственников</a:t>
                      </a:r>
                      <a:endParaRPr lang="ru-RU" dirty="0"/>
                    </a:p>
                  </a:txBody>
                  <a:tcPr/>
                </a:tc>
              </a:tr>
              <a:tr h="3200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Источник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Ценностные конфликты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Столкновение ценностей</a:t>
                      </a:r>
                      <a:endParaRPr lang="ru-RU" dirty="0"/>
                    </a:p>
                  </a:txBody>
                  <a:tcPr/>
                </a:tc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Позиционные конфликты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Борьба за лидерство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Классификация семейных конфликтов (по С.М. Емельянову)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988840"/>
          <a:ext cx="8517632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404"/>
                <a:gridCol w="1788678"/>
                <a:gridCol w="2533960"/>
                <a:gridCol w="36625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Основание классификации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Тип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Основная причина</a:t>
                      </a:r>
                      <a:endParaRPr lang="ru-RU" dirty="0"/>
                    </a:p>
                  </a:txBody>
                  <a:tcPr/>
                </a:tc>
              </a:tr>
              <a:tr h="213360"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Источник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Сексуальные конфликты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Несовместимость супругов</a:t>
                      </a:r>
                      <a:endParaRPr lang="ru-RU" dirty="0"/>
                    </a:p>
                  </a:txBody>
                  <a:tcPr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Эмоциональные конфликты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Неудовлетворенность потребности в положительных эмоциях</a:t>
                      </a:r>
                      <a:endParaRPr lang="ru-RU" dirty="0"/>
                    </a:p>
                  </a:txBody>
                  <a:tcPr/>
                </a:tc>
              </a:tr>
              <a:tr h="213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Экономические конфликты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Противоположные взгляды на ведение хозяйство, материальные проблемы в семье</a:t>
                      </a:r>
                      <a:endParaRPr lang="ru-RU" dirty="0"/>
                    </a:p>
                  </a:txBody>
                  <a:tcPr/>
                </a:tc>
              </a:tr>
              <a:tr h="18288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Поведение сторон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Открытые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Индивидуально-психологические особенности</a:t>
                      </a:r>
                      <a:endParaRPr lang="ru-RU" dirty="0"/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Скрытые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 же, что и выше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Кризисные периоды в развитии семьи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Первый год брака – адаптационный период супругов (вероятность развода до 30%).</a:t>
            </a:r>
          </a:p>
          <a:p>
            <a:pPr algn="just">
              <a:buNone/>
            </a:pPr>
            <a:r>
              <a:rPr lang="ru-RU" dirty="0" smtClean="0"/>
              <a:t>Период появления детей – появление у супругов новых обязанностей + различные подходы к воспитанию детей.</a:t>
            </a:r>
          </a:p>
          <a:p>
            <a:pPr algn="just">
              <a:buNone/>
            </a:pPr>
            <a:r>
              <a:rPr lang="ru-RU" dirty="0" smtClean="0"/>
              <a:t>Средний супружеский возраст (10-15 лет совместной жизни) – насыщенность общением друг  с другом, дефицит чувств. </a:t>
            </a:r>
          </a:p>
          <a:p>
            <a:pPr algn="just">
              <a:buNone/>
            </a:pPr>
            <a:r>
              <a:rPr lang="ru-RU" dirty="0" smtClean="0"/>
              <a:t>18-25 лет совместной жизни – усиливающаяся эмоционально-психологическая зависимость жены (Проблема: можно ли говорить об этом кризисе?)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Предупреждение и разрешение семейных конфликтов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Предупреждение и разрешение семейных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Формирование основ знаний о семейных отношений, о культуре общения.</a:t>
            </a:r>
          </a:p>
          <a:p>
            <a:pPr algn="just"/>
            <a:r>
              <a:rPr lang="ru-RU" dirty="0" smtClean="0"/>
              <a:t>Воспитание детей с учетом их индивидуальных и возрастных особенностей.</a:t>
            </a:r>
          </a:p>
          <a:p>
            <a:pPr algn="just"/>
            <a:r>
              <a:rPr lang="ru-RU" dirty="0" smtClean="0"/>
              <a:t>Организация семьи на полноправных началах.</a:t>
            </a:r>
          </a:p>
          <a:p>
            <a:pPr algn="just"/>
            <a:r>
              <a:rPr lang="ru-RU" dirty="0" smtClean="0"/>
              <a:t>Общность целей, установок.</a:t>
            </a:r>
          </a:p>
          <a:p>
            <a:pPr algn="just">
              <a:buNone/>
            </a:pPr>
            <a:r>
              <a:rPr lang="ru-RU" dirty="0" smtClean="0"/>
              <a:t>Разрешение семейных конфликтов:</a:t>
            </a:r>
          </a:p>
          <a:p>
            <a:pPr algn="just"/>
            <a:r>
              <a:rPr lang="ru-RU" dirty="0" smtClean="0"/>
              <a:t>Конструктивное (возможно при обращении к посреднику, т.е. психологу).</a:t>
            </a:r>
          </a:p>
          <a:p>
            <a:pPr algn="just"/>
            <a:r>
              <a:rPr lang="ru-RU" dirty="0" smtClean="0"/>
              <a:t>Деструктивное (развод супругов).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Типичные черты супругов в успешном браке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Общие взгляды на семейные роли супругов и их постоянное общение ведут к выработке у них ряда общих черт. Согласно исследованиям, таковыми являются:</a:t>
            </a:r>
          </a:p>
          <a:p>
            <a:pPr algn="just"/>
            <a:r>
              <a:rPr lang="ru-RU" dirty="0" smtClean="0"/>
              <a:t>оптимизм и живая эмоциональность;</a:t>
            </a:r>
          </a:p>
          <a:p>
            <a:pPr algn="just"/>
            <a:r>
              <a:rPr lang="ru-RU" dirty="0" smtClean="0"/>
              <a:t>старательность в семейных делах;</a:t>
            </a:r>
          </a:p>
          <a:p>
            <a:pPr algn="just"/>
            <a:r>
              <a:rPr lang="ru-RU" dirty="0" smtClean="0"/>
              <a:t>способность попеременно исполнять роль и ведущего, и ведомого;</a:t>
            </a:r>
          </a:p>
          <a:p>
            <a:pPr algn="just"/>
            <a:r>
              <a:rPr lang="ru-RU" dirty="0" smtClean="0"/>
              <a:t>доброжелательность и участливость к супругу;</a:t>
            </a:r>
          </a:p>
          <a:p>
            <a:pPr algn="just"/>
            <a:r>
              <a:rPr lang="ru-RU" dirty="0" smtClean="0"/>
              <a:t>умение обращаться с деньгами.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Типичные черты супругов в успешном браке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Согласно исследованиям, мужей в устойчивых семьях отличают следующие качества:</a:t>
            </a:r>
          </a:p>
          <a:p>
            <a:pPr algn="just"/>
            <a:r>
              <a:rPr lang="ru-RU" dirty="0" smtClean="0"/>
              <a:t>умение брать на себя ответственность, быть опорой;</a:t>
            </a:r>
          </a:p>
          <a:p>
            <a:pPr algn="just"/>
            <a:r>
              <a:rPr lang="ru-RU" dirty="0" smtClean="0"/>
              <a:t>способность получать удовольствие, ведя за собой других;</a:t>
            </a:r>
          </a:p>
          <a:p>
            <a:pPr algn="just"/>
            <a:r>
              <a:rPr lang="ru-RU" dirty="0" smtClean="0"/>
              <a:t>уверенность в себе;</a:t>
            </a:r>
          </a:p>
          <a:p>
            <a:pPr algn="just"/>
            <a:r>
              <a:rPr lang="ru-RU" dirty="0" smtClean="0"/>
              <a:t> забота о равенстве членов семьи при принятии решений и справедливом распределении благ;</a:t>
            </a:r>
          </a:p>
          <a:p>
            <a:pPr algn="just"/>
            <a:r>
              <a:rPr lang="ru-RU" dirty="0" smtClean="0"/>
              <a:t>внимательность, тактичность.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Типичные черты супругов в успешном браке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Согласно исследованиям, жен в успешных семьях характеризуют такие черты, как:</a:t>
            </a:r>
          </a:p>
          <a:p>
            <a:r>
              <a:rPr lang="ru-RU" dirty="0" smtClean="0"/>
              <a:t>способность к эмоциональной поддержке;</a:t>
            </a:r>
          </a:p>
          <a:p>
            <a:r>
              <a:rPr lang="ru-RU" dirty="0" smtClean="0"/>
              <a:t>конструктивное отношение к советам других;</a:t>
            </a:r>
          </a:p>
          <a:p>
            <a:r>
              <a:rPr lang="ru-RU" dirty="0" smtClean="0"/>
              <a:t>способность получать удовлетворение от помощи другим;</a:t>
            </a:r>
          </a:p>
          <a:p>
            <a:r>
              <a:rPr lang="ru-RU" dirty="0" smtClean="0"/>
              <a:t>отсутствие соперничества с мужем;</a:t>
            </a:r>
          </a:p>
          <a:p>
            <a:r>
              <a:rPr lang="ru-RU" dirty="0" smtClean="0"/>
              <a:t>готовность к «прозе жизни».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ru-RU" dirty="0" smtClean="0"/>
          </a:p>
          <a:p>
            <a:pPr algn="just">
              <a:buNone/>
            </a:pPr>
            <a:r>
              <a:rPr lang="ru-RU" dirty="0" smtClean="0"/>
              <a:t>1.Семейный конфликт: понятие и особенности.</a:t>
            </a:r>
          </a:p>
          <a:p>
            <a:pPr algn="just">
              <a:buNone/>
            </a:pPr>
            <a:r>
              <a:rPr lang="ru-RU" dirty="0" smtClean="0"/>
              <a:t>2.Причины и типы семейных конфликтов.</a:t>
            </a:r>
          </a:p>
          <a:p>
            <a:pPr algn="just">
              <a:buNone/>
            </a:pPr>
            <a:r>
              <a:rPr lang="ru-RU" dirty="0" smtClean="0"/>
              <a:t>3.Предупреждение и разрешение семейных конфликтов.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Семейный конфликт: понятие и особенности.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Семейный конфликт: понятие и особенности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i="1" dirty="0" smtClean="0"/>
              <a:t>Семейные конфликты </a:t>
            </a:r>
            <a:r>
              <a:rPr lang="ru-RU" dirty="0" smtClean="0"/>
              <a:t>– это противоборство между членами семьи на основе противоположно направленных мотивов или взглядов.</a:t>
            </a:r>
          </a:p>
          <a:p>
            <a:pPr algn="just">
              <a:buNone/>
            </a:pPr>
            <a:r>
              <a:rPr lang="ru-RU" dirty="0" smtClean="0"/>
              <a:t>Главная особенность семейных конфликтов – особый предмет конфликта, т.е. семейные отношения. </a:t>
            </a:r>
          </a:p>
          <a:p>
            <a:pPr algn="just">
              <a:buNone/>
            </a:pPr>
            <a:r>
              <a:rPr lang="ru-RU" dirty="0" smtClean="0"/>
              <a:t>Основа семейных отношений – кровное родство и брак – добровольный союз мужчины и женщины.</a:t>
            </a:r>
          </a:p>
          <a:p>
            <a:pPr algn="just">
              <a:buNone/>
            </a:pPr>
            <a:r>
              <a:rPr lang="ru-RU" dirty="0" smtClean="0"/>
              <a:t>Совокупность функций семьи регулируется правовыми и нравственными обязательствами.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Причины и типы семейных конфликтов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семейных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Ограничение свободы активности, действий и самовыражения членов семьи.</a:t>
            </a:r>
          </a:p>
          <a:p>
            <a:pPr algn="just"/>
            <a:r>
              <a:rPr lang="ru-RU" dirty="0" smtClean="0"/>
              <a:t>Отклоняющееся поведение отдельных членов семьи (алкоголизм, наркомания).</a:t>
            </a:r>
          </a:p>
          <a:p>
            <a:pPr algn="just"/>
            <a:r>
              <a:rPr lang="ru-RU" dirty="0" smtClean="0"/>
              <a:t>Наличие противоположных интересов, целей.</a:t>
            </a:r>
          </a:p>
          <a:p>
            <a:pPr algn="just"/>
            <a:r>
              <a:rPr lang="ru-RU" dirty="0" smtClean="0"/>
              <a:t>Авторитарный тип взаимоотношений сложившийся в семье в целом, </a:t>
            </a:r>
            <a:r>
              <a:rPr lang="ru-RU" dirty="0" err="1" smtClean="0"/>
              <a:t>абьюз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Наличие факторов окружающей среды: потеря работы, ухудшение материального положения, чрезмерная занятость супругов на работе и т.п. .</a:t>
            </a:r>
          </a:p>
          <a:p>
            <a:pPr algn="just"/>
            <a:r>
              <a:rPr lang="ru-RU" dirty="0" smtClean="0"/>
              <a:t>Вмешательство родственников в семейные отношения. </a:t>
            </a:r>
          </a:p>
          <a:p>
            <a:pPr algn="just"/>
            <a:r>
              <a:rPr lang="ru-RU" dirty="0" smtClean="0"/>
              <a:t>Сексуальная дисгармония.</a:t>
            </a:r>
          </a:p>
          <a:p>
            <a:pPr algn="just"/>
            <a:r>
              <a:rPr lang="ru-RU" dirty="0" smtClean="0"/>
              <a:t>Неумение </a:t>
            </a:r>
            <a:r>
              <a:rPr lang="ru-RU" dirty="0" err="1" smtClean="0"/>
              <a:t>коммуницировать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Эмоциональная холодность, эгоизм.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ru-RU" dirty="0" smtClean="0"/>
              <a:t>Истоки семейных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Разочарование в партнёре из-за:</a:t>
            </a:r>
          </a:p>
          <a:p>
            <a:pPr algn="just"/>
            <a:r>
              <a:rPr lang="ru-RU" dirty="0" smtClean="0"/>
              <a:t>«</a:t>
            </a:r>
            <a:r>
              <a:rPr lang="ru-RU" dirty="0" err="1" smtClean="0"/>
              <a:t>досугового</a:t>
            </a:r>
            <a:r>
              <a:rPr lang="ru-RU" dirty="0" smtClean="0"/>
              <a:t>» добрачного отношения;</a:t>
            </a:r>
          </a:p>
          <a:p>
            <a:pPr algn="just"/>
            <a:r>
              <a:rPr lang="ru-RU" dirty="0" smtClean="0"/>
              <a:t>принятия влечения к партнёру за любовь к партнёру.</a:t>
            </a:r>
          </a:p>
          <a:p>
            <a:pPr algn="just">
              <a:buNone/>
            </a:pPr>
            <a:r>
              <a:rPr lang="ru-RU" dirty="0" smtClean="0"/>
              <a:t>Семейные нормы (ценности):</a:t>
            </a:r>
          </a:p>
          <a:p>
            <a:pPr algn="just"/>
            <a:r>
              <a:rPr lang="ru-RU" dirty="0" smtClean="0"/>
              <a:t>противоречие ценностей родительских семей;</a:t>
            </a:r>
          </a:p>
          <a:p>
            <a:pPr algn="just"/>
            <a:r>
              <a:rPr lang="ru-RU" dirty="0" smtClean="0"/>
              <a:t>неготовность совместно выработать нормы для новой семьи;</a:t>
            </a:r>
          </a:p>
          <a:p>
            <a:pPr algn="just"/>
            <a:r>
              <a:rPr lang="ru-RU" dirty="0" smtClean="0"/>
              <a:t>влияние на молодую семью родителей.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Проблема </a:t>
            </a:r>
            <a:r>
              <a:rPr lang="ru-RU" dirty="0" err="1" smtClean="0"/>
              <a:t>абьюза</a:t>
            </a:r>
            <a:r>
              <a:rPr lang="ru-RU" dirty="0" smtClean="0"/>
              <a:t> (насилия) в семье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Характеристики агрессора </a:t>
            </a:r>
            <a:r>
              <a:rPr lang="ru-RU" dirty="0" smtClean="0"/>
              <a:t>(по И.А. Фурманову):</a:t>
            </a:r>
          </a:p>
          <a:p>
            <a:r>
              <a:rPr lang="ru-RU" dirty="0" smtClean="0"/>
              <a:t>импульсивность, </a:t>
            </a:r>
            <a:r>
              <a:rPr lang="ru-RU" dirty="0" err="1" smtClean="0"/>
              <a:t>фрустрационная</a:t>
            </a:r>
            <a:r>
              <a:rPr lang="ru-RU" dirty="0" smtClean="0"/>
              <a:t> неустойчивость,  склонность к аффективным вспышкам гнева;</a:t>
            </a:r>
          </a:p>
          <a:p>
            <a:r>
              <a:rPr lang="ru-RU" dirty="0" smtClean="0"/>
              <a:t>низкая самооценка;</a:t>
            </a:r>
          </a:p>
          <a:p>
            <a:r>
              <a:rPr lang="ru-RU" dirty="0" smtClean="0"/>
              <a:t>гипертрофированная потребность во внимании;</a:t>
            </a:r>
          </a:p>
          <a:p>
            <a:r>
              <a:rPr lang="ru-RU" dirty="0" smtClean="0"/>
              <a:t>эмоциональная зависимость от партнера;</a:t>
            </a:r>
          </a:p>
          <a:p>
            <a:r>
              <a:rPr lang="ru-RU" dirty="0" smtClean="0"/>
              <a:t>собственнические установки;</a:t>
            </a:r>
          </a:p>
          <a:p>
            <a:r>
              <a:rPr lang="ru-RU" dirty="0" smtClean="0"/>
              <a:t>стремление контролировать ситуацию в семье;</a:t>
            </a:r>
          </a:p>
          <a:p>
            <a:r>
              <a:rPr lang="ru-RU" dirty="0" smtClean="0"/>
              <a:t>ригидность ожиданий в супружеских отношениях;</a:t>
            </a:r>
          </a:p>
          <a:p>
            <a:r>
              <a:rPr lang="ru-RU" dirty="0" smtClean="0"/>
              <a:t>ревнивость.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Проблема </a:t>
            </a:r>
            <a:r>
              <a:rPr lang="ru-RU" dirty="0" err="1" smtClean="0"/>
              <a:t>абьюза</a:t>
            </a:r>
            <a:r>
              <a:rPr lang="ru-RU" dirty="0" smtClean="0"/>
              <a:t> (насилия) в семье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b="1" dirty="0" smtClean="0"/>
              <a:t>Характеристики жертвы </a:t>
            </a:r>
            <a:r>
              <a:rPr lang="ru-RU" dirty="0" smtClean="0"/>
              <a:t>(по И.А. Фурманову):</a:t>
            </a:r>
          </a:p>
          <a:p>
            <a:pPr algn="just"/>
            <a:r>
              <a:rPr lang="ru-RU" dirty="0" smtClean="0"/>
              <a:t>экономическая и/или эмоциональная зависимость от мужа;</a:t>
            </a:r>
          </a:p>
          <a:p>
            <a:pPr algn="just"/>
            <a:r>
              <a:rPr lang="ru-RU" dirty="0" smtClean="0"/>
              <a:t>неспособность разделять свои собственные потребности и нужды мужа;</a:t>
            </a:r>
          </a:p>
          <a:p>
            <a:pPr algn="just"/>
            <a:r>
              <a:rPr lang="ru-RU" dirty="0" smtClean="0"/>
              <a:t>низкая самооценка;</a:t>
            </a:r>
          </a:p>
          <a:p>
            <a:pPr algn="just"/>
            <a:r>
              <a:rPr lang="ru-RU" dirty="0" smtClean="0"/>
              <a:t>нереалистические убеждения, что поведение насильника можно изменить;</a:t>
            </a:r>
          </a:p>
          <a:p>
            <a:pPr algn="just"/>
            <a:r>
              <a:rPr lang="ru-RU" dirty="0" smtClean="0"/>
              <a:t>уверенность, что ревность и физическая агрессия – доказательство любви.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337</TotalTime>
  <Words>728</Words>
  <Application>Microsoft Office PowerPoint</Application>
  <PresentationFormat>Экран (4:3)</PresentationFormat>
  <Paragraphs>126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Семейные конфликты </vt:lpstr>
      <vt:lpstr>Слайд 2</vt:lpstr>
      <vt:lpstr>Слайд 3</vt:lpstr>
      <vt:lpstr>Семейный конфликт: понятие и особенности</vt:lpstr>
      <vt:lpstr>Слайд 5</vt:lpstr>
      <vt:lpstr>Причины семейных конфликтов</vt:lpstr>
      <vt:lpstr>Истоки семейных конфликтов</vt:lpstr>
      <vt:lpstr>Проблема абьюза (насилия) в семье</vt:lpstr>
      <vt:lpstr>Проблема абьюза (насилия) в семье</vt:lpstr>
      <vt:lpstr>Классификация семейных конфликтов (по С.М. Емельянову)</vt:lpstr>
      <vt:lpstr>Классификация семейных конфликтов (по С.М. Емельянову)</vt:lpstr>
      <vt:lpstr>Кризисные периоды в развитии семьи </vt:lpstr>
      <vt:lpstr>Слайд 13</vt:lpstr>
      <vt:lpstr>Предупреждение и разрешение семейных конфликтов</vt:lpstr>
      <vt:lpstr>Типичные черты супругов в успешном браке</vt:lpstr>
      <vt:lpstr>Типичные черты супругов в успешном браке</vt:lpstr>
      <vt:lpstr>Типичные черты супругов в успешном браке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Семейные конфликты. Конфликты в учебных заведениях</dc:title>
  <dc:creator>Пользователь</dc:creator>
  <cp:lastModifiedBy>Пользователь</cp:lastModifiedBy>
  <cp:revision>33</cp:revision>
  <dcterms:created xsi:type="dcterms:W3CDTF">2020-11-11T08:48:07Z</dcterms:created>
  <dcterms:modified xsi:type="dcterms:W3CDTF">2020-11-13T04:44:53Z</dcterms:modified>
</cp:coreProperties>
</file>